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63" r:id="rId4"/>
    <p:sldId id="266" r:id="rId5"/>
    <p:sldId id="264" r:id="rId6"/>
    <p:sldId id="282" r:id="rId7"/>
    <p:sldId id="277" r:id="rId8"/>
    <p:sldId id="278" r:id="rId9"/>
    <p:sldId id="279" r:id="rId10"/>
    <p:sldId id="280" r:id="rId11"/>
    <p:sldId id="281" r:id="rId12"/>
    <p:sldId id="271" r:id="rId13"/>
    <p:sldId id="270" r:id="rId14"/>
    <p:sldId id="269" r:id="rId15"/>
    <p:sldId id="272" r:id="rId16"/>
    <p:sldId id="284" r:id="rId17"/>
    <p:sldId id="283" r:id="rId18"/>
    <p:sldId id="285" r:id="rId19"/>
    <p:sldId id="274" r:id="rId20"/>
    <p:sldId id="275" r:id="rId21"/>
    <p:sldId id="267" r:id="rId22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00" autoAdjust="0"/>
    <p:restoredTop sz="93036" autoAdjust="0"/>
  </p:normalViewPr>
  <p:slideViewPr>
    <p:cSldViewPr snapToGrid="0" snapToObjects="1">
      <p:cViewPr varScale="1">
        <p:scale>
          <a:sx n="76" d="100"/>
          <a:sy n="76" d="100"/>
        </p:scale>
        <p:origin x="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18D44-9DC6-FA45-A199-3011FCD7860E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DDDCD-D1F5-FD43-94C1-32EFE6B43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9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CCA32C-1DFE-C444-A9CF-95173CB48780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3921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F5E2A-5E4C-5E43-AB08-097FD50518F5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33BAE-FE7A-6245-9DF0-401436163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9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34EE53-F018-7841-8910-38CC75C4F363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2FAFF-CF5A-6340-89E9-8D567222F6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4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E768D-8B17-7A4A-A30B-0A5E2977B34F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CB3454-307D-1D4D-AC81-38DA4150AB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79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01713" y="754063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56875" y="29940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E523E9-E942-BF49-A3C8-ACF04C1D3AA8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374A74-4B94-7B45-A3CD-77A0BC4A82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7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95E77C-B372-8F41-9933-267B8115F4AE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349174-A87D-0146-BC5C-2CCCE009C1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4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A827-4652-7140-BE91-4AED0CCD356C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309BA1-FCB6-8740-BEFC-13F118EF60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78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E810D-6078-EC48-9B36-B5E0373B08D7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648131-2D92-9C42-84FF-5C0BE4232A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61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990B5-1E1D-9344-81E5-4653ECB1CA82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4C95E7-1611-A142-9D67-79445C849E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9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FAA797-5375-334B-9574-E9FF358F4079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6BC026-F3FD-E34E-9955-3F99958706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95016F-363B-CB40-9E81-401444AAEAEF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31DCD-42C8-0F4D-B883-58CBD8AF9E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7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EE6B4-4CDC-D644-9D3D-ADEAA3BECBC9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828FB0-E07E-8D41-8D2A-073AD23BAF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7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1FAF8-4847-4045-BBD7-10378CC2B1C0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BB4749-4BB8-D448-887B-840034224F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2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41BA9F-8613-634C-818D-65C35884B1B5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B0F92-B0A0-1647-8207-4601B3E9AB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9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F4332C-6231-5643-AC4B-05518DA34F3D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B2AEE-772F-2B4C-AEBB-9F11D43CEA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0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39695C-F129-B24E-9092-DB037543B89A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1AEF38-8E29-994E-ADEF-070553831B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248AA-3848-6F40-96DE-BF1AB81078D0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6EF90-86B8-944F-B20B-F2217FFCEB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67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058CE9-814E-D14B-9AC7-603620E1544C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B3A34-EE78-A746-A5FE-3CC55BEEE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9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19125"/>
            <a:ext cx="103632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66963"/>
            <a:ext cx="103632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498491A3-4550-DA47-9306-7A0AD2D02666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5883275"/>
            <a:ext cx="667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3" y="5883275"/>
            <a:ext cx="7635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703A28C-EFEB-6943-8CB8-F2E586D295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1317625" y="993775"/>
            <a:ext cx="9556750" cy="4246563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altLang="en-US" sz="3600" b="1" cap="none" dirty="0" smtClean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CHALLENGE </a:t>
            </a:r>
            <a:r>
              <a:rPr lang="en-US" altLang="en-US" sz="36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7</a:t>
            </a:r>
            <a: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Infectious Swarm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r>
              <a:rPr lang="en-US" altLang="en-US" sz="3900" cap="none" dirty="0">
                <a:solidFill>
                  <a:srgbClr val="0B5484"/>
                </a:solidFill>
              </a:rPr>
              <a:t/>
            </a:r>
            <a:br>
              <a:rPr lang="en-US" altLang="en-US" sz="3900" cap="none" dirty="0">
                <a:solidFill>
                  <a:srgbClr val="0B5484"/>
                </a:solidFill>
              </a:rPr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endParaRPr lang="en-US" altLang="en-US" sz="39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330701"/>
            <a:ext cx="8689975" cy="909637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Group 3</a:t>
            </a:r>
          </a:p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err="1" smtClean="0">
                <a:solidFill>
                  <a:schemeClr val="tx1"/>
                </a:solidFill>
              </a:rPr>
              <a:t>Aoshuang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wang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yao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yixuan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huang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luo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15797" y="1923096"/>
            <a:ext cx="2663817" cy="71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 up my unique ID</a:t>
            </a:r>
          </a:p>
        </p:txBody>
      </p:sp>
      <p:sp>
        <p:nvSpPr>
          <p:cNvPr id="15" name="矩形 14"/>
          <p:cNvSpPr/>
          <p:nvPr/>
        </p:nvSpPr>
        <p:spPr>
          <a:xfrm>
            <a:off x="4801673" y="561496"/>
            <a:ext cx="2293389" cy="718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Initial LEDs :</a:t>
            </a:r>
          </a:p>
          <a:p>
            <a:pPr algn="ctr"/>
            <a:r>
              <a:rPr kumimoji="1" lang="en-US" altLang="zh-CN" dirty="0" smtClean="0"/>
              <a:t>Light up three LEDs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48366" y="12801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5947705" y="2641760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4105483" y="3284697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leaderID</a:t>
            </a:r>
            <a:r>
              <a:rPr kumimoji="1" lang="en-US" altLang="zh-CN" dirty="0"/>
              <a:t> =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4105483" y="4313396"/>
            <a:ext cx="3685765" cy="715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Send DISCOVERYMESSAGE</a:t>
            </a:r>
          </a:p>
          <a:p>
            <a:pPr algn="ctr"/>
            <a:r>
              <a:rPr kumimoji="1" lang="en-US" altLang="zh-CN" dirty="0" smtClean="0"/>
              <a:t>To every device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5948366" y="36704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66255" y="349135"/>
            <a:ext cx="10983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 up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8" name="直线箭头连接符 20"/>
          <p:cNvCxnSpPr/>
          <p:nvPr/>
        </p:nvCxnSpPr>
        <p:spPr>
          <a:xfrm>
            <a:off x="5948366" y="5029200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18"/>
          <p:cNvSpPr/>
          <p:nvPr/>
        </p:nvSpPr>
        <p:spPr>
          <a:xfrm>
            <a:off x="4104822" y="5672137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Start monitoring my response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51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133988" y="349136"/>
            <a:ext cx="3627432" cy="931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Read button state</a:t>
            </a:r>
          </a:p>
          <a:p>
            <a:pPr algn="ctr"/>
            <a:r>
              <a:rPr kumimoji="1" lang="en-US" altLang="zh-CN" dirty="0" smtClean="0"/>
              <a:t>Use 50ms time interval to </a:t>
            </a:r>
            <a:r>
              <a:rPr kumimoji="1" lang="en-US" altLang="zh-CN" dirty="0" err="1" smtClean="0"/>
              <a:t>debounce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48366" y="12801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5947372" y="2843924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138863" y="4848461"/>
            <a:ext cx="3622558" cy="1655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Record my responses if I am the leader; or start election if I don’t hear heartbeat from leader anymore when I am not the leader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5976871" y="4205525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66255" y="349135"/>
            <a:ext cx="910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Loop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矩形 13"/>
          <p:cNvSpPr/>
          <p:nvPr/>
        </p:nvSpPr>
        <p:spPr>
          <a:xfrm>
            <a:off x="4138863" y="1923095"/>
            <a:ext cx="3622557" cy="920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Set LEDs status according to button state </a:t>
            </a:r>
            <a:r>
              <a:rPr kumimoji="1" lang="en-US" altLang="zh-CN" dirty="0" smtClean="0"/>
              <a:t>as leader/non-leader</a:t>
            </a:r>
            <a:endParaRPr kumimoji="1" lang="en-US" altLang="zh-CN" dirty="0" smtClean="0"/>
          </a:p>
        </p:txBody>
      </p:sp>
      <p:sp>
        <p:nvSpPr>
          <p:cNvPr id="23" name="矩形 13"/>
          <p:cNvSpPr/>
          <p:nvPr/>
        </p:nvSpPr>
        <p:spPr>
          <a:xfrm>
            <a:off x="4468656" y="3486861"/>
            <a:ext cx="2957432" cy="71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Read packets from other devices and handle them</a:t>
            </a:r>
          </a:p>
        </p:txBody>
      </p:sp>
      <p:cxnSp>
        <p:nvCxnSpPr>
          <p:cNvPr id="4" name="Elbow Connector 3"/>
          <p:cNvCxnSpPr/>
          <p:nvPr/>
        </p:nvCxnSpPr>
        <p:spPr>
          <a:xfrm flipH="1" flipV="1">
            <a:off x="7755881" y="722293"/>
            <a:ext cx="1" cy="4861741"/>
          </a:xfrm>
          <a:prstGeom prst="bentConnector3">
            <a:avLst>
              <a:gd name="adj1" fmla="val -2286000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165445" y="3051208"/>
            <a:ext cx="780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Loop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817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92317" y="239340"/>
            <a:ext cx="5627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Every Time Receive A New Packet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决策 5"/>
          <p:cNvSpPr/>
          <p:nvPr/>
        </p:nvSpPr>
        <p:spPr>
          <a:xfrm>
            <a:off x="3895158" y="2516286"/>
            <a:ext cx="3992866" cy="1647199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Check if the device has already added into the device list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764609" y="1017917"/>
            <a:ext cx="4253965" cy="405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a new packet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911548" y="1423294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84565" y="1809056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Ensure it is a ZB_RX_RESPONSE</a:t>
            </a:r>
          </a:p>
        </p:txBody>
      </p:sp>
      <p:cxnSp>
        <p:nvCxnSpPr>
          <p:cNvPr id="10" name="直线箭头连接符 9"/>
          <p:cNvCxnSpPr/>
          <p:nvPr/>
        </p:nvCxnSpPr>
        <p:spPr>
          <a:xfrm>
            <a:off x="5911547" y="2194818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82706" y="448495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inList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3" name="直角上箭头 12"/>
          <p:cNvSpPr/>
          <p:nvPr/>
        </p:nvSpPr>
        <p:spPr>
          <a:xfrm rot="10800000" flipH="1">
            <a:off x="7806136" y="3315829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直角上箭头 13"/>
          <p:cNvSpPr/>
          <p:nvPr/>
        </p:nvSpPr>
        <p:spPr>
          <a:xfrm rot="10800000">
            <a:off x="1338168" y="3312736"/>
            <a:ext cx="2597933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181220" y="447176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Add this device into device list</a:t>
            </a:r>
          </a:p>
        </p:txBody>
      </p:sp>
      <p:sp>
        <p:nvSpPr>
          <p:cNvPr id="17" name="矩形 16"/>
          <p:cNvSpPr/>
          <p:nvPr/>
        </p:nvSpPr>
        <p:spPr>
          <a:xfrm>
            <a:off x="3784565" y="6078071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Continue</a:t>
            </a:r>
          </a:p>
        </p:txBody>
      </p:sp>
      <p:cxnSp>
        <p:nvCxnSpPr>
          <p:cNvPr id="18" name="直线箭头连接符 17"/>
          <p:cNvCxnSpPr/>
          <p:nvPr/>
        </p:nvCxnSpPr>
        <p:spPr>
          <a:xfrm>
            <a:off x="1546539" y="4973813"/>
            <a:ext cx="2083765" cy="129713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8192791" y="4970720"/>
            <a:ext cx="2074459" cy="130023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696117" y="288188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168148" y="289748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20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2554" y="392936"/>
            <a:ext cx="4253965" cy="71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packet and </a:t>
            </a:r>
            <a:r>
              <a:rPr kumimoji="1" lang="en-US" altLang="zh-CN" dirty="0"/>
              <a:t>receive DISCOVERYMESSAGE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5647724" y="110610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552554" y="142756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Remote ID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679536" y="181333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决策 8"/>
          <p:cNvSpPr/>
          <p:nvPr/>
        </p:nvSpPr>
        <p:spPr>
          <a:xfrm>
            <a:off x="3769538" y="2136602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the packet we want</a:t>
            </a:r>
            <a:endParaRPr kumimoji="1" lang="zh-CN" altLang="en-US" dirty="0"/>
          </a:p>
        </p:txBody>
      </p:sp>
      <p:cxnSp>
        <p:nvCxnSpPr>
          <p:cNvPr id="11" name="直线箭头连接符 10"/>
          <p:cNvCxnSpPr/>
          <p:nvPr/>
        </p:nvCxnSpPr>
        <p:spPr>
          <a:xfrm>
            <a:off x="5683879" y="3125337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520741" y="3446805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remote ID</a:t>
            </a:r>
          </a:p>
        </p:txBody>
      </p:sp>
      <p:sp>
        <p:nvSpPr>
          <p:cNvPr id="13" name="决策 12"/>
          <p:cNvSpPr/>
          <p:nvPr/>
        </p:nvSpPr>
        <p:spPr>
          <a:xfrm>
            <a:off x="3769538" y="4175244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leaderID</a:t>
            </a:r>
            <a:r>
              <a:rPr kumimoji="1" lang="en-US" altLang="zh-CN" dirty="0"/>
              <a:t> &lt; </a:t>
            </a:r>
            <a:r>
              <a:rPr kumimoji="1" lang="en-US" altLang="zh-CN" dirty="0" smtClean="0"/>
              <a:t>my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>
            <a:off x="5697352" y="516397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>
            <a:off x="5697352" y="385377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570369" y="5506656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Begin Election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869745" y="302411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869744" y="509670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8575445" y="227248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4" name="直角上箭头 23"/>
          <p:cNvSpPr/>
          <p:nvPr/>
        </p:nvSpPr>
        <p:spPr>
          <a:xfrm rot="10800000" flipH="1">
            <a:off x="7542350" y="2614860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575445" y="3639686"/>
            <a:ext cx="3020673" cy="1162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Ask for the correct message to be sent again</a:t>
            </a:r>
          </a:p>
        </p:txBody>
      </p:sp>
      <p:sp>
        <p:nvSpPr>
          <p:cNvPr id="19" name="文本框 5"/>
          <p:cNvSpPr txBox="1"/>
          <p:nvPr/>
        </p:nvSpPr>
        <p:spPr>
          <a:xfrm>
            <a:off x="131524" y="392936"/>
            <a:ext cx="287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Discovery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" name="Elbow Connector 2"/>
          <p:cNvCxnSpPr>
            <a:stCxn id="13" idx="1"/>
            <a:endCxn id="5" idx="1"/>
          </p:cNvCxnSpPr>
          <p:nvPr/>
        </p:nvCxnSpPr>
        <p:spPr>
          <a:xfrm rot="10800000">
            <a:off x="3552554" y="749520"/>
            <a:ext cx="216984" cy="3920093"/>
          </a:xfrm>
          <a:prstGeom prst="bentConnector3">
            <a:avLst>
              <a:gd name="adj1" fmla="val 30871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19"/>
          <p:cNvSpPr txBox="1"/>
          <p:nvPr/>
        </p:nvSpPr>
        <p:spPr>
          <a:xfrm>
            <a:off x="2289447" y="243019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695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17080" y="268784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Pin Button</a:t>
            </a:r>
            <a:endParaRPr kumimoji="1" lang="zh-CN" altLang="en-US" dirty="0"/>
          </a:p>
        </p:txBody>
      </p:sp>
      <p:cxnSp>
        <p:nvCxnSpPr>
          <p:cNvPr id="5" name="直线箭头连接符 4"/>
          <p:cNvCxnSpPr/>
          <p:nvPr/>
        </p:nvCxnSpPr>
        <p:spPr>
          <a:xfrm>
            <a:off x="5947976" y="65454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1524" y="392936"/>
            <a:ext cx="287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Clear Infection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决策 7"/>
          <p:cNvSpPr/>
          <p:nvPr/>
        </p:nvSpPr>
        <p:spPr>
          <a:xfrm>
            <a:off x="4415457" y="935919"/>
            <a:ext cx="3146288" cy="116264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Present State=Last State</a:t>
            </a:r>
            <a:endParaRPr kumimoji="1" lang="zh-CN" altLang="en-US" dirty="0"/>
          </a:p>
        </p:txBody>
      </p:sp>
      <p:cxnSp>
        <p:nvCxnSpPr>
          <p:cNvPr id="9" name="直线箭头连接符 8"/>
          <p:cNvCxnSpPr/>
          <p:nvPr/>
        </p:nvCxnSpPr>
        <p:spPr>
          <a:xfrm>
            <a:off x="5988601" y="2098566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决策 9"/>
          <p:cNvSpPr/>
          <p:nvPr/>
        </p:nvSpPr>
        <p:spPr>
          <a:xfrm>
            <a:off x="3828461" y="2412533"/>
            <a:ext cx="4336706" cy="134034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Did Press The Button &amp; Button State Changes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233726" y="155236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054164" y="205070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3" name="决策 12"/>
          <p:cNvSpPr/>
          <p:nvPr/>
        </p:nvSpPr>
        <p:spPr>
          <a:xfrm>
            <a:off x="4423670" y="4066847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Button State=LOW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96814" y="3777705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6005027" y="4850338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决策 17"/>
          <p:cNvSpPr/>
          <p:nvPr/>
        </p:nvSpPr>
        <p:spPr>
          <a:xfrm>
            <a:off x="4435989" y="5171806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 am the leader</a:t>
            </a:r>
            <a:endParaRPr kumimoji="1" lang="zh-CN" altLang="en-US" dirty="0"/>
          </a:p>
        </p:txBody>
      </p:sp>
      <p:cxnSp>
        <p:nvCxnSpPr>
          <p:cNvPr id="19" name="直线箭头连接符 18"/>
          <p:cNvCxnSpPr/>
          <p:nvPr/>
        </p:nvCxnSpPr>
        <p:spPr>
          <a:xfrm>
            <a:off x="6000919" y="5955297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278997" y="6252386"/>
            <a:ext cx="3550334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Send CLEARMESSAGE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7545033" y="1510954"/>
            <a:ext cx="2451065" cy="131270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>
            <a:endCxn id="36" idx="1"/>
          </p:cNvCxnSpPr>
          <p:nvPr/>
        </p:nvCxnSpPr>
        <p:spPr>
          <a:xfrm>
            <a:off x="8059868" y="3085606"/>
            <a:ext cx="1936230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/>
          <p:nvPr/>
        </p:nvCxnSpPr>
        <p:spPr>
          <a:xfrm flipV="1">
            <a:off x="7545032" y="3324601"/>
            <a:ext cx="2451066" cy="112563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>
            <a:off x="7451023" y="5548416"/>
            <a:ext cx="1217689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66906" y="368063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6181567" y="483075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6166906" y="585278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717368" y="514972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30" name="直线箭头连接符 29"/>
          <p:cNvCxnSpPr/>
          <p:nvPr/>
        </p:nvCxnSpPr>
        <p:spPr>
          <a:xfrm flipH="1">
            <a:off x="3533422" y="6445267"/>
            <a:ext cx="7455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874006" y="624040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=False</a:t>
            </a:r>
            <a:endParaRPr kumimoji="1"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8665472" y="539523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9996098" y="2637907"/>
            <a:ext cx="1189303" cy="9256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Break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7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4448" y="423534"/>
            <a:ext cx="2372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Begin Election</a:t>
            </a:r>
            <a:endParaRPr kumimoji="1" lang="en-US" altLang="zh-CN" sz="2400" b="1" dirty="0" smtClean="0"/>
          </a:p>
        </p:txBody>
      </p:sp>
      <p:sp>
        <p:nvSpPr>
          <p:cNvPr id="5" name="圆角矩形 4"/>
          <p:cNvSpPr/>
          <p:nvPr/>
        </p:nvSpPr>
        <p:spPr>
          <a:xfrm>
            <a:off x="4729277" y="230832"/>
            <a:ext cx="2488097" cy="3993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Function Start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5973325" y="685144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4241962" y="1105469"/>
            <a:ext cx="3462725" cy="88285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Is electing now?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846341" y="2408650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Electing=TRUE, Acknowledge=FALSE, </a:t>
            </a:r>
            <a:r>
              <a:rPr kumimoji="1" lang="en-US" altLang="zh-CN" dirty="0" err="1" smtClean="0"/>
              <a:t>countdevice</a:t>
            </a:r>
            <a:r>
              <a:rPr kumimoji="1" lang="en-US" altLang="zh-CN" dirty="0" smtClean="0"/>
              <a:t>=0</a:t>
            </a:r>
          </a:p>
        </p:txBody>
      </p:sp>
      <p:cxnSp>
        <p:nvCxnSpPr>
          <p:cNvPr id="11" name="直线箭头连接符 10"/>
          <p:cNvCxnSpPr/>
          <p:nvPr/>
        </p:nvCxnSpPr>
        <p:spPr>
          <a:xfrm flipH="1">
            <a:off x="5973324" y="2015947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>
            <a:endCxn id="13" idx="0"/>
          </p:cNvCxnSpPr>
          <p:nvPr/>
        </p:nvCxnSpPr>
        <p:spPr>
          <a:xfrm flipH="1">
            <a:off x="5973323" y="3289110"/>
            <a:ext cx="2" cy="85283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决策 12"/>
          <p:cNvSpPr/>
          <p:nvPr/>
        </p:nvSpPr>
        <p:spPr>
          <a:xfrm>
            <a:off x="4012048" y="4141948"/>
            <a:ext cx="3922550" cy="130350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For all devices, is its address higher than my address?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5973323" y="5417296"/>
            <a:ext cx="2" cy="52589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846341" y="5943186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Send ELECTIONMESSAGE to that device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6037970" y="5476550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175631" y="430645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0" name="左弧形箭头 19"/>
          <p:cNvSpPr/>
          <p:nvPr/>
        </p:nvSpPr>
        <p:spPr>
          <a:xfrm flipV="1">
            <a:off x="7814178" y="3855079"/>
            <a:ext cx="2333339" cy="960835"/>
          </a:xfrm>
          <a:prstGeom prst="curvedLeftArrow">
            <a:avLst>
              <a:gd name="adj1" fmla="val 6936"/>
              <a:gd name="adj2" fmla="val 14068"/>
              <a:gd name="adj3" fmla="val 256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7704687" y="1536700"/>
            <a:ext cx="893213" cy="101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814178" y="1167368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625100" y="135203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RETURN</a:t>
            </a:r>
            <a:endParaRPr lang="en-US" dirty="0"/>
          </a:p>
        </p:txBody>
      </p:sp>
      <p:sp>
        <p:nvSpPr>
          <p:cNvPr id="28" name="文本框 17"/>
          <p:cNvSpPr txBox="1"/>
          <p:nvPr/>
        </p:nvSpPr>
        <p:spPr>
          <a:xfrm>
            <a:off x="6037970" y="204144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89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ecision 1"/>
          <p:cNvSpPr/>
          <p:nvPr/>
        </p:nvSpPr>
        <p:spPr>
          <a:xfrm>
            <a:off x="3632200" y="230832"/>
            <a:ext cx="4152900" cy="13843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 am the one who start the election?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2" idx="2"/>
          </p:cNvCxnSpPr>
          <p:nvPr/>
        </p:nvCxnSpPr>
        <p:spPr>
          <a:xfrm>
            <a:off x="5708650" y="1615132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013200" y="5593408"/>
            <a:ext cx="34036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</a:t>
            </a:r>
            <a:r>
              <a:rPr kumimoji="1" lang="en-US" altLang="zh-CN" dirty="0"/>
              <a:t>ELECTIONMESSAGE </a:t>
            </a:r>
            <a:endParaRPr kumimoji="1" lang="en-US" altLang="zh-CN" dirty="0" smtClean="0"/>
          </a:p>
          <a:p>
            <a:pPr algn="ctr"/>
            <a:r>
              <a:rPr kumimoji="1" lang="en-US" altLang="zh-CN" dirty="0" smtClean="0"/>
              <a:t>to </a:t>
            </a:r>
            <a:r>
              <a:rPr lang="en-US" dirty="0" smtClean="0"/>
              <a:t>this ID address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13200" y="2192982"/>
            <a:ext cx="34036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a for loop to check devices in my list</a:t>
            </a:r>
            <a:endParaRPr lang="en-US" dirty="0"/>
          </a:p>
        </p:txBody>
      </p:sp>
      <p:sp>
        <p:nvSpPr>
          <p:cNvPr id="17" name="Flowchart: Decision 16"/>
          <p:cNvSpPr/>
          <p:nvPr/>
        </p:nvSpPr>
        <p:spPr>
          <a:xfrm>
            <a:off x="3638550" y="3702695"/>
            <a:ext cx="4152900" cy="13843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listID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 &gt; my </a:t>
            </a:r>
            <a:r>
              <a:rPr lang="en-US" dirty="0" err="1" smtClean="0"/>
              <a:t>DeviceID</a:t>
            </a:r>
            <a:r>
              <a:rPr lang="en-US" dirty="0" smtClean="0"/>
              <a:t>?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5708650" y="3143895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715000" y="5086995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7" idx="3"/>
            <a:endCxn id="16" idx="3"/>
          </p:cNvCxnSpPr>
          <p:nvPr/>
        </p:nvCxnSpPr>
        <p:spPr>
          <a:xfrm flipH="1" flipV="1">
            <a:off x="7416800" y="2694632"/>
            <a:ext cx="374650" cy="1700213"/>
          </a:xfrm>
          <a:prstGeom prst="bentConnector3">
            <a:avLst>
              <a:gd name="adj1" fmla="val -61017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759829" y="5134898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759829" y="167652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097008" y="342329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27" name="Elbow Connector 26"/>
          <p:cNvCxnSpPr>
            <a:stCxn id="2" idx="3"/>
          </p:cNvCxnSpPr>
          <p:nvPr/>
        </p:nvCxnSpPr>
        <p:spPr>
          <a:xfrm flipV="1">
            <a:off x="7785100" y="93364"/>
            <a:ext cx="575762" cy="829618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348162" y="46097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20" name="文本框 3"/>
          <p:cNvSpPr txBox="1"/>
          <p:nvPr/>
        </p:nvSpPr>
        <p:spPr>
          <a:xfrm>
            <a:off x="304448" y="423534"/>
            <a:ext cx="3065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ELECTIONMESSAGE</a:t>
            </a:r>
          </a:p>
          <a:p>
            <a:r>
              <a:rPr kumimoji="1" lang="en-US" altLang="zh-CN" sz="2800" b="1" dirty="0" smtClean="0">
                <a:latin typeface="Calibri" charset="0"/>
                <a:cs typeface="Calibri" charset="0"/>
              </a:rPr>
              <a:t>(Send)</a:t>
            </a:r>
            <a:endParaRPr kumimoji="1"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16175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24674" y="48640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ELECTIONMESSAGE from device A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6137096" y="992452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724671" y="135785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Send ACKNOWLEDGE </a:t>
            </a:r>
            <a:r>
              <a:rPr kumimoji="1" lang="en-US" altLang="zh-CN" dirty="0" smtClean="0"/>
              <a:t>to device A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 flipH="1">
            <a:off x="6137096" y="180897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158290" y="2255652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Device A get </a:t>
            </a:r>
            <a:r>
              <a:rPr kumimoji="1" lang="en-US" altLang="zh-CN" dirty="0"/>
              <a:t>message </a:t>
            </a:r>
            <a:r>
              <a:rPr kumimoji="1" lang="en-US" altLang="zh-CN" dirty="0" smtClean="0"/>
              <a:t>ACKNOWLEDGE from that device</a:t>
            </a:r>
            <a:endParaRPr kumimoji="1" lang="zh-CN" altLang="en-US" dirty="0"/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6137096" y="277622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158290" y="3196619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Acknowledeged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2281394" y="4544703"/>
            <a:ext cx="7964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Variable </a:t>
            </a:r>
            <a:r>
              <a:rPr kumimoji="1" lang="en-US" altLang="zh-CN" sz="2000" i="1" dirty="0" smtClean="0"/>
              <a:t>Acknowledged</a:t>
            </a:r>
            <a:r>
              <a:rPr kumimoji="1" lang="en-US" altLang="zh-CN" sz="2000" dirty="0" smtClean="0"/>
              <a:t> becomes TRUE only if one device is not the leader of the system, which means if we find </a:t>
            </a:r>
            <a:r>
              <a:rPr kumimoji="1" lang="en-US" altLang="zh-CN" sz="2000" i="1" dirty="0" smtClean="0"/>
              <a:t>Acknowledged</a:t>
            </a:r>
            <a:r>
              <a:rPr kumimoji="1" lang="en-US" altLang="zh-CN" sz="2000" dirty="0" smtClean="0"/>
              <a:t> is FALSE in the main loop, this device should be the leader. Then it can send VICTORYMESSAGE to every device.</a:t>
            </a:r>
            <a:endParaRPr kumimoji="1" lang="zh-CN" altLang="en-US" sz="2000" dirty="0"/>
          </a:p>
        </p:txBody>
      </p:sp>
      <p:sp>
        <p:nvSpPr>
          <p:cNvPr id="11" name="文本框 3"/>
          <p:cNvSpPr txBox="1"/>
          <p:nvPr/>
        </p:nvSpPr>
        <p:spPr>
          <a:xfrm>
            <a:off x="304448" y="423534"/>
            <a:ext cx="3065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ELECTIONMESSAGE</a:t>
            </a:r>
          </a:p>
          <a:p>
            <a:r>
              <a:rPr kumimoji="1" lang="en-US" altLang="zh-CN" sz="2800" b="1" dirty="0" smtClean="0">
                <a:latin typeface="Calibri" charset="0"/>
                <a:cs typeface="Calibri" charset="0"/>
              </a:rPr>
              <a:t>(Receive)</a:t>
            </a:r>
            <a:endParaRPr kumimoji="1"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52171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213" y="306735"/>
            <a:ext cx="2526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VICTORYMESSAGE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196412" y="161947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VICTORYMESSAGE</a:t>
            </a:r>
            <a:endParaRPr kumimoji="1" lang="en-US" altLang="zh-CN" dirty="0" smtClean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5343351" y="2046183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3592031" y="2350057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newDevice</a:t>
            </a:r>
            <a:r>
              <a:rPr kumimoji="1" lang="en-US" altLang="zh-CN" dirty="0" smtClean="0"/>
              <a:t> ID&gt; My </a:t>
            </a:r>
            <a:r>
              <a:rPr kumimoji="1" lang="en-US" altLang="zh-CN" dirty="0" err="1" smtClean="0"/>
              <a:t>DeviceID</a:t>
            </a:r>
            <a:r>
              <a:rPr kumimoji="1" lang="en-US" altLang="zh-CN" dirty="0" smtClean="0"/>
              <a:t>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5343351" y="378354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216368" y="420387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newDevice</a:t>
            </a:r>
            <a:endParaRPr kumimoji="1" lang="en-US" altLang="zh-CN" dirty="0" smtClean="0"/>
          </a:p>
        </p:txBody>
      </p:sp>
      <p:sp>
        <p:nvSpPr>
          <p:cNvPr id="29" name="文本框 28"/>
          <p:cNvSpPr txBox="1"/>
          <p:nvPr/>
        </p:nvSpPr>
        <p:spPr>
          <a:xfrm>
            <a:off x="5586969" y="371809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30" name="直角上箭头 29"/>
          <p:cNvSpPr/>
          <p:nvPr/>
        </p:nvSpPr>
        <p:spPr>
          <a:xfrm rot="10800000" flipH="1">
            <a:off x="6935544" y="3044683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25525" y="261074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8275454" y="4203874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2186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72671" y="301097"/>
            <a:ext cx="2425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LEADERRESPONSE</a:t>
            </a:r>
            <a:endParaRPr kumimoji="1" lang="zh-CN" altLang="en-US" sz="2400" dirty="0"/>
          </a:p>
        </p:txBody>
      </p:sp>
      <p:sp>
        <p:nvSpPr>
          <p:cNvPr id="24" name="矩形 23"/>
          <p:cNvSpPr/>
          <p:nvPr/>
        </p:nvSpPr>
        <p:spPr>
          <a:xfrm>
            <a:off x="4562479" y="99072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LEADERRESPONSE</a:t>
            </a:r>
            <a:endParaRPr kumimoji="1" lang="en-US" altLang="zh-CN" dirty="0" smtClean="0"/>
          </a:p>
        </p:txBody>
      </p:sp>
      <p:cxnSp>
        <p:nvCxnSpPr>
          <p:cNvPr id="25" name="直线箭头连接符 24"/>
          <p:cNvCxnSpPr>
            <a:stCxn id="24" idx="2"/>
            <a:endCxn id="33" idx="0"/>
          </p:cNvCxnSpPr>
          <p:nvPr/>
        </p:nvCxnSpPr>
        <p:spPr>
          <a:xfrm>
            <a:off x="6689462" y="1376491"/>
            <a:ext cx="0" cy="64120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决策 25"/>
          <p:cNvSpPr/>
          <p:nvPr/>
        </p:nvSpPr>
        <p:spPr>
          <a:xfrm>
            <a:off x="5003626" y="3516852"/>
            <a:ext cx="3371671" cy="10710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newDevice</a:t>
            </a:r>
            <a:r>
              <a:rPr kumimoji="1" lang="en-US" altLang="zh-CN" dirty="0" smtClean="0"/>
              <a:t> ID&gt; My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cxnSp>
        <p:nvCxnSpPr>
          <p:cNvPr id="27" name="直线箭头连接符 26"/>
          <p:cNvCxnSpPr>
            <a:stCxn id="33" idx="2"/>
            <a:endCxn id="26" idx="0"/>
          </p:cNvCxnSpPr>
          <p:nvPr/>
        </p:nvCxnSpPr>
        <p:spPr>
          <a:xfrm>
            <a:off x="6689462" y="2852806"/>
            <a:ext cx="0" cy="6640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4562478" y="522391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newDevice</a:t>
            </a:r>
            <a:endParaRPr kumimoji="1" lang="en-US" altLang="zh-CN" dirty="0" smtClean="0"/>
          </a:p>
        </p:txBody>
      </p:sp>
      <p:sp>
        <p:nvSpPr>
          <p:cNvPr id="33" name="决策 32"/>
          <p:cNvSpPr/>
          <p:nvPr/>
        </p:nvSpPr>
        <p:spPr>
          <a:xfrm>
            <a:off x="4361255" y="2017695"/>
            <a:ext cx="4656414" cy="83511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My </a:t>
            </a:r>
            <a:r>
              <a:rPr kumimoji="1" lang="en-US" altLang="zh-CN" dirty="0" err="1" smtClean="0"/>
              <a:t>DeviceID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LeaderID</a:t>
            </a:r>
            <a:endParaRPr kumimoji="1"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6689462" y="300016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3755348" y="3729161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3409955" y="2202658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42" name="直线箭头连接符 41"/>
          <p:cNvCxnSpPr/>
          <p:nvPr/>
        </p:nvCxnSpPr>
        <p:spPr>
          <a:xfrm flipH="1">
            <a:off x="3456264" y="2450218"/>
            <a:ext cx="904991" cy="34331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>
            <a:stCxn id="26" idx="1"/>
          </p:cNvCxnSpPr>
          <p:nvPr/>
        </p:nvCxnSpPr>
        <p:spPr>
          <a:xfrm flipH="1" flipV="1">
            <a:off x="3496812" y="3405931"/>
            <a:ext cx="1506814" cy="64646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1567058" y="2896281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  <p:cxnSp>
        <p:nvCxnSpPr>
          <p:cNvPr id="45" name="直线箭头连接符 26"/>
          <p:cNvCxnSpPr/>
          <p:nvPr/>
        </p:nvCxnSpPr>
        <p:spPr>
          <a:xfrm>
            <a:off x="6689462" y="4587932"/>
            <a:ext cx="0" cy="6640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37"/>
          <p:cNvSpPr txBox="1"/>
          <p:nvPr/>
        </p:nvSpPr>
        <p:spPr>
          <a:xfrm>
            <a:off x="6689462" y="473528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07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14400" y="611188"/>
            <a:ext cx="10363200" cy="160337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图片 4" descr="50x50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40" y="645614"/>
            <a:ext cx="1617696" cy="1617696"/>
          </a:xfrm>
          <a:prstGeom prst="rect">
            <a:avLst/>
          </a:prstGeom>
        </p:spPr>
      </p:pic>
      <p:pic>
        <p:nvPicPr>
          <p:cNvPr id="15" name="Picture Placeholder 14" descr="20150929_020111064_iOS (2)"/>
          <p:cNvPicPr>
            <a:picLocks noGrp="1" noChangeAspect="1"/>
          </p:cNvPicPr>
          <p:nvPr>
            <p:ph type="pic" idx="22"/>
          </p:nvPr>
        </p:nvPicPr>
        <p:blipFill>
          <a:blip r:embed="rId3"/>
          <a:stretch>
            <a:fillRect/>
          </a:stretch>
        </p:blipFill>
        <p:spPr>
          <a:xfrm>
            <a:off x="5583555" y="609600"/>
            <a:ext cx="1334947" cy="1653710"/>
          </a:xfrm>
          <a:prstGeom prst="rect">
            <a:avLst/>
          </a:prstGeom>
        </p:spPr>
      </p:pic>
      <p:pic>
        <p:nvPicPr>
          <p:cNvPr id="20484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624" y="608013"/>
            <a:ext cx="1247951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4" name="Content Placeholder 2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74916"/>
              </p:ext>
            </p:extLst>
          </p:nvPr>
        </p:nvGraphicFramePr>
        <p:xfrm>
          <a:off x="1760538" y="2405063"/>
          <a:ext cx="8921750" cy="4008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350"/>
                <a:gridCol w="1784350"/>
                <a:gridCol w="1784350"/>
                <a:gridCol w="1784350"/>
                <a:gridCol w="1784350"/>
              </a:tblGrid>
              <a:tr h="44727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Yao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Aoshuang Wang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Yixuan Huang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Luo</a:t>
                      </a:r>
                      <a:endParaRPr lang="en-US" sz="1800" dirty="0"/>
                    </a:p>
                  </a:txBody>
                  <a:tcPr marT="45716" marB="45716"/>
                </a:tc>
              </a:tr>
              <a:tr h="44863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1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2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 smtClean="0">
                        <a:solidFill>
                          <a:srgbClr val="FF0000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3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4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5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6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7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F0000"/>
                          </a:solidFill>
                        </a:rPr>
                        <a:t>Presenter</a:t>
                      </a:r>
                      <a:endParaRPr 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8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</a:tbl>
          </a:graphicData>
        </a:graphic>
      </p:graphicFrame>
      <p:pic>
        <p:nvPicPr>
          <p:cNvPr id="20547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377113" y="596900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355" y="582734"/>
            <a:ext cx="2836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INFECTIONMASSAGE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334355" y="175820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INFECTIONMESSAGE</a:t>
            </a:r>
            <a:endParaRPr kumimoji="1" lang="en-US" altLang="zh-CN" dirty="0" smtClean="0"/>
          </a:p>
        </p:txBody>
      </p:sp>
      <p:sp>
        <p:nvSpPr>
          <p:cNvPr id="6" name="决策 5"/>
          <p:cNvSpPr/>
          <p:nvPr/>
        </p:nvSpPr>
        <p:spPr>
          <a:xfrm>
            <a:off x="3749931" y="2506377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My Device ID?</a:t>
            </a:r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5481294" y="218490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 flipH="1">
            <a:off x="5481294" y="3935923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354311" y="4342600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481293" y="3935923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588320" y="2639905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直角上箭头 11"/>
          <p:cNvSpPr/>
          <p:nvPr/>
        </p:nvSpPr>
        <p:spPr>
          <a:xfrm rot="10800000" flipH="1">
            <a:off x="7100781" y="3209474"/>
            <a:ext cx="2679821" cy="1146773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440692" y="4342600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69661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1576" y="1014412"/>
            <a:ext cx="9244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Calibri" charset="0"/>
                <a:ea typeface="Calibri" charset="0"/>
                <a:cs typeface="Calibri" charset="0"/>
              </a:rPr>
              <a:t>Challenge</a:t>
            </a:r>
            <a:endParaRPr lang="en-US" sz="36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7250" y="1813499"/>
            <a:ext cx="106870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millis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() for multitasking.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Learning about leader election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algorithms.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Set up </a:t>
            </a:r>
            <a:r>
              <a:rPr lang="en-US" altLang="zh-CN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 API firmware.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Election according to address.</a:t>
            </a:r>
            <a:endParaRPr lang="en-US" altLang="zh-CN" sz="24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Optimize delay.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01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29474382"/>
              </p:ext>
            </p:extLst>
          </p:nvPr>
        </p:nvGraphicFramePr>
        <p:xfrm>
          <a:off x="508000" y="2644775"/>
          <a:ext cx="11099801" cy="354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204"/>
                <a:gridCol w="2807594"/>
                <a:gridCol w="2681049"/>
                <a:gridCol w="2797616"/>
                <a:gridCol w="2603338"/>
              </a:tblGrid>
              <a:tr h="77284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</a:t>
                      </a:r>
                      <a:r>
                        <a:rPr lang="en-US" sz="2800" baseline="0" dirty="0" smtClean="0"/>
                        <a:t> Yao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Aoshuang</a:t>
                      </a:r>
                      <a:r>
                        <a:rPr lang="en-US" sz="2800" baseline="0" dirty="0" smtClean="0"/>
                        <a:t> Wang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Yixuan</a:t>
                      </a:r>
                      <a:r>
                        <a:rPr lang="en-US" sz="2800" dirty="0" smtClean="0"/>
                        <a:t> Huang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 </a:t>
                      </a:r>
                      <a:r>
                        <a:rPr lang="en-US" sz="2800" dirty="0" err="1" smtClean="0"/>
                        <a:t>Luo</a:t>
                      </a:r>
                    </a:p>
                  </a:txBody>
                  <a:tcPr marT="45728" marB="45728"/>
                </a:tc>
              </a:tr>
              <a:tr h="2767280">
                <a:tc>
                  <a:txBody>
                    <a:bodyPr/>
                    <a:lstStyle/>
                    <a:p>
                      <a:endParaRPr lang="en-US" sz="3600" baseline="0" dirty="0" smtClean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Program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 Writing </a:t>
                      </a: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Program Writing </a:t>
                      </a:r>
                      <a:r>
                        <a:rPr kumimoji="0" lang="en-US" altLang="zh-CN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&amp;Debugging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Hardware Connection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Program Writing &amp;Debugging</a:t>
                      </a:r>
                    </a:p>
                  </a:txBody>
                  <a:tcPr marT="45728" marB="45728"/>
                </a:tc>
              </a:tr>
            </a:tbl>
          </a:graphicData>
        </a:graphic>
      </p:graphicFrame>
      <p:pic>
        <p:nvPicPr>
          <p:cNvPr id="21525" name="图片 4" descr="50x50.jpg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88" y="669925"/>
            <a:ext cx="1571625" cy="1570038"/>
          </a:xfrm>
        </p:spPr>
      </p:pic>
      <p:pic>
        <p:nvPicPr>
          <p:cNvPr id="15" name="Picture Placeholder 14" descr="20150929_020111064_iOS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373" y="638640"/>
            <a:ext cx="1272410" cy="1576240"/>
          </a:xfrm>
          <a:prstGeom prst="rect">
            <a:avLst/>
          </a:prstGeom>
          <a:noFill/>
          <a:ln w="82550" cap="sq">
            <a:solidFill>
              <a:srgbClr val="EAEAEA"/>
            </a:solidFill>
            <a:miter lim="800000"/>
            <a:headEnd/>
            <a:tailEnd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1527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700" y="685800"/>
            <a:ext cx="1176338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28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010400" y="638175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7" y="1457325"/>
            <a:ext cx="5060891" cy="3328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29228" y="785812"/>
            <a:ext cx="61579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Pressing </a:t>
            </a:r>
            <a:r>
              <a:rPr lang="en-US" sz="2400" dirty="0"/>
              <a:t>the button with either start an infection or clear an infection depending on being a leader or a non-leader 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One </a:t>
            </a:r>
            <a:r>
              <a:rPr lang="en-US" sz="2400" dirty="0"/>
              <a:t>leader is elected on </a:t>
            </a:r>
            <a:r>
              <a:rPr lang="en-US" sz="2400" dirty="0" smtClean="0"/>
              <a:t>startup. A </a:t>
            </a:r>
            <a:r>
              <a:rPr lang="en-US" sz="2400" dirty="0"/>
              <a:t>new leader is elected if an existing leader </a:t>
            </a:r>
            <a:r>
              <a:rPr lang="en-US" sz="2400" dirty="0" smtClean="0"/>
              <a:t>disappears. 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While </a:t>
            </a:r>
            <a:r>
              <a:rPr lang="en-US" sz="2400" dirty="0"/>
              <a:t>infected, each device will send out infection messages to other connected </a:t>
            </a:r>
            <a:r>
              <a:rPr lang="en-US" sz="2400" dirty="0" smtClean="0"/>
              <a:t>devices.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 </a:t>
            </a:r>
            <a:r>
              <a:rPr lang="en-US" sz="2400" dirty="0"/>
              <a:t>clear infection message has priority over infection </a:t>
            </a:r>
            <a:r>
              <a:rPr lang="en-US" sz="2400" dirty="0" smtClean="0"/>
              <a:t>message.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511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08" y="1114425"/>
            <a:ext cx="2911850" cy="3157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64" y="1114425"/>
            <a:ext cx="2871788" cy="31587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87" y="1092994"/>
            <a:ext cx="3073448" cy="3157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14951" y="4557653"/>
            <a:ext cx="1800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Blue : Leader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41521" y="4557653"/>
            <a:ext cx="190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Red : 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71950" y="4557653"/>
            <a:ext cx="2512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Green : uninfected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168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014" y="506298"/>
            <a:ext cx="2552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Election Algorithm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11215" y="1058389"/>
            <a:ext cx="1014466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Bully Algorithm vs Ring Election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Bully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Worst case : initiator is with the lowest ID</a:t>
            </a:r>
          </a:p>
          <a:p>
            <a:pPr lvl="1"/>
            <a:r>
              <a:rPr lang="en-US" sz="2400" dirty="0"/>
              <a:t>	Triggers n-2 elections at higher ranked devices, n2 messages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Best case : initiator is with the highest ID</a:t>
            </a:r>
          </a:p>
          <a:p>
            <a:pPr lvl="1"/>
            <a:r>
              <a:rPr lang="en-US" sz="2400" dirty="0"/>
              <a:t>	Immediate election, n -1 messages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Ring Election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2n messages </a:t>
            </a:r>
            <a:r>
              <a:rPr lang="en-US" sz="2400" dirty="0" smtClean="0"/>
              <a:t>always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smtClean="0"/>
              <a:t>Bully Algorithm: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Any device can initiate an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Device who initiates the election only sends messages to devices with higher 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The system is synchronous and uses timeout for identifying process failure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Allows processes to crash during execution of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Prior information about other process ID’s are known</a:t>
            </a:r>
          </a:p>
        </p:txBody>
      </p:sp>
    </p:spTree>
    <p:extLst>
      <p:ext uri="{BB962C8B-B14F-4D97-AF65-F5344CB8AC3E}">
        <p14:creationId xmlns:p14="http://schemas.microsoft.com/office/powerpoint/2010/main" val="66525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2018" y="1176635"/>
            <a:ext cx="2362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46201" y="1948850"/>
            <a:ext cx="9906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We tag every Arduino(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with a unique ID number – serial address.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Maintain a list of addresses of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that it can successfully hear from.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Whenever we add a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into the network, the election system can handle it by adding the address of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to the tail of the list.</a:t>
            </a:r>
          </a:p>
        </p:txBody>
      </p:sp>
    </p:spTree>
    <p:extLst>
      <p:ext uri="{BB962C8B-B14F-4D97-AF65-F5344CB8AC3E}">
        <p14:creationId xmlns:p14="http://schemas.microsoft.com/office/powerpoint/2010/main" val="123375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2301" y="349135"/>
            <a:ext cx="6505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Messages in payload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includes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700" y="988600"/>
            <a:ext cx="105791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DISCOVERYMESSAGE: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a device is just set up/join the network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the first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ACKNOWLEDGE: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my device received a message of “begin election” from other 	devices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ELECTIONMESSAGE: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one who starts the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VICTORYMESSAGE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have won this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LEADERRESPONSE: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I have to tell others 	that I am alive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CLEARMESSAGE: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my button has been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INFECTIONMESSAGE: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non-leader and my button has been pressed</a:t>
            </a:r>
          </a:p>
        </p:txBody>
      </p:sp>
    </p:spTree>
    <p:extLst>
      <p:ext uri="{BB962C8B-B14F-4D97-AF65-F5344CB8AC3E}">
        <p14:creationId xmlns:p14="http://schemas.microsoft.com/office/powerpoint/2010/main" val="1688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014" y="506298"/>
            <a:ext cx="345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Timers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67417" y="1449237"/>
            <a:ext cx="908344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hearing replies from other devices</a:t>
            </a:r>
          </a:p>
          <a:p>
            <a:r>
              <a:rPr lang="en-US" sz="2400" dirty="0" smtClean="0"/>
              <a:t>3000: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</a:t>
            </a:r>
            <a:r>
              <a:rPr lang="en-US" sz="2400" dirty="0"/>
              <a:t>completing an election when I receive </a:t>
            </a:r>
            <a:r>
              <a:rPr lang="en-US" sz="2400" dirty="0" smtClean="0"/>
              <a:t>ACKNOWLEDGE</a:t>
            </a:r>
            <a:endParaRPr lang="en-US" sz="2400" dirty="0" smtClean="0"/>
          </a:p>
          <a:p>
            <a:r>
              <a:rPr lang="en-US" sz="2400" dirty="0" smtClean="0"/>
              <a:t>5000: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completing an </a:t>
            </a:r>
            <a:r>
              <a:rPr lang="en-US" sz="2400" dirty="0" smtClean="0"/>
              <a:t>election when I recei</a:t>
            </a:r>
            <a:r>
              <a:rPr lang="en-US" sz="2400" dirty="0" smtClean="0"/>
              <a:t>ve VICTORYMESSAGE</a:t>
            </a:r>
            <a:endParaRPr lang="en-US" sz="2400" dirty="0" smtClean="0"/>
          </a:p>
          <a:p>
            <a:r>
              <a:rPr lang="en-US" sz="2400" dirty="0" smtClean="0"/>
              <a:t>6000: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monitoring leader’s response</a:t>
            </a:r>
          </a:p>
          <a:p>
            <a:r>
              <a:rPr lang="en-US" sz="2400" dirty="0" smtClean="0"/>
              <a:t>3000: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a non-leader getting infected from normal state</a:t>
            </a:r>
          </a:p>
          <a:p>
            <a:r>
              <a:rPr lang="en-US" sz="2400" dirty="0" smtClean="0"/>
              <a:t>4000: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period for a non-leader sending infection message to all non-leaders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735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11382</TotalTime>
  <Words>645</Words>
  <Application>Microsoft Office PowerPoint</Application>
  <PresentationFormat>Widescreen</PresentationFormat>
  <Paragraphs>201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DengXian</vt:lpstr>
      <vt:lpstr>宋体</vt:lpstr>
      <vt:lpstr>Arial</vt:lpstr>
      <vt:lpstr>Calibri</vt:lpstr>
      <vt:lpstr>Tw Cen MT</vt:lpstr>
      <vt:lpstr>Droplet</vt:lpstr>
      <vt:lpstr>CHALLENGE 7   Infectious Swarm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 1   Wireless temperature sensor NETWORK</dc:title>
  <dc:creator>Microsoft Office User</dc:creator>
  <cp:lastModifiedBy>Aoshuang Wang</cp:lastModifiedBy>
  <cp:revision>156</cp:revision>
  <dcterms:created xsi:type="dcterms:W3CDTF">2016-09-19T17:48:00Z</dcterms:created>
  <dcterms:modified xsi:type="dcterms:W3CDTF">2016-11-22T18:58:20Z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1033-10.1.0.5507</vt:lpwstr>
  </property>
</Properties>
</file>